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65" r:id="rId3"/>
    <p:sldId id="257" r:id="rId4"/>
    <p:sldId id="266" r:id="rId5"/>
    <p:sldId id="258" r:id="rId6"/>
    <p:sldId id="280" r:id="rId7"/>
    <p:sldId id="279" r:id="rId8"/>
    <p:sldId id="267" r:id="rId9"/>
    <p:sldId id="259" r:id="rId10"/>
    <p:sldId id="289" r:id="rId11"/>
    <p:sldId id="288" r:id="rId12"/>
    <p:sldId id="287" r:id="rId13"/>
    <p:sldId id="290" r:id="rId14"/>
    <p:sldId id="268" r:id="rId15"/>
    <p:sldId id="281" r:id="rId16"/>
    <p:sldId id="282" r:id="rId17"/>
    <p:sldId id="283" r:id="rId18"/>
    <p:sldId id="260" r:id="rId19"/>
    <p:sldId id="285" r:id="rId20"/>
    <p:sldId id="286" r:id="rId21"/>
    <p:sldId id="293" r:id="rId22"/>
    <p:sldId id="292" r:id="rId23"/>
    <p:sldId id="294" r:id="rId24"/>
    <p:sldId id="284" r:id="rId25"/>
    <p:sldId id="270" r:id="rId26"/>
    <p:sldId id="262" r:id="rId27"/>
    <p:sldId id="291" r:id="rId28"/>
    <p:sldId id="271" r:id="rId29"/>
    <p:sldId id="263" r:id="rId30"/>
    <p:sldId id="272" r:id="rId31"/>
    <p:sldId id="264" r:id="rId32"/>
    <p:sldId id="277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681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1771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09361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137376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94148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82272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877517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823674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6681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0290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90510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23756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8429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938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8280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2698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1332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1F5096A-952C-4AEE-8A12-B0DEF8A43F18}" type="datetimeFigureOut">
              <a:rPr lang="pt-PT" smtClean="0"/>
              <a:t>20/07/2023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64AFA4A-B409-4E5A-BD03-17DA1AB656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234789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0231C4-B551-9D17-C177-206417717E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Jolly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A13A45-AC3E-1F3D-55AF-9C9E90C3B0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Apresentação – Aplicação Self-service</a:t>
            </a:r>
          </a:p>
          <a:p>
            <a:endParaRPr lang="pt-PT" dirty="0"/>
          </a:p>
          <a:p>
            <a:r>
              <a:rPr lang="pt-PT" dirty="0"/>
              <a:t>Feito por: Rafael Picareta (24283)/Pedro </a:t>
            </a:r>
            <a:r>
              <a:rPr lang="pt-PT" dirty="0" err="1"/>
              <a:t>Sarramito</a:t>
            </a:r>
            <a:r>
              <a:rPr lang="pt-PT" dirty="0"/>
              <a:t> (24293)/Gonçalo Rosário (24289) </a:t>
            </a:r>
          </a:p>
        </p:txBody>
      </p:sp>
    </p:spTree>
    <p:extLst>
      <p:ext uri="{BB962C8B-B14F-4D97-AF65-F5344CB8AC3E}">
        <p14:creationId xmlns:p14="http://schemas.microsoft.com/office/powerpoint/2010/main" val="1964972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9A20F-B174-5949-3791-873CA1F00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203" y="2675466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Base de dados</a:t>
            </a:r>
          </a:p>
        </p:txBody>
      </p:sp>
    </p:spTree>
    <p:extLst>
      <p:ext uri="{BB962C8B-B14F-4D97-AF65-F5344CB8AC3E}">
        <p14:creationId xmlns:p14="http://schemas.microsoft.com/office/powerpoint/2010/main" val="2261954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AFCEFD-8622-8851-0657-294EBE6F5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4088" y="490492"/>
            <a:ext cx="3643435" cy="4063754"/>
          </a:xfrm>
        </p:spPr>
        <p:txBody>
          <a:bodyPr>
            <a:normAutofit/>
          </a:bodyPr>
          <a:lstStyle/>
          <a:p>
            <a:r>
              <a:rPr lang="pt-PT" dirty="0"/>
              <a:t>Base de dados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7AFD60E-B6C7-7B8D-E950-EF0CD8B84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490491"/>
            <a:ext cx="7195828" cy="3477827"/>
          </a:xfrm>
        </p:spPr>
        <p:txBody>
          <a:bodyPr>
            <a:normAutofit/>
          </a:bodyPr>
          <a:lstStyle/>
          <a:p>
            <a:r>
              <a:rPr lang="pt-PT" dirty="0"/>
              <a:t>Para remover os itens que se encontra no carrinho, foi implementado esta </a:t>
            </a:r>
            <a:r>
              <a:rPr lang="pt-PT" dirty="0" err="1"/>
              <a:t>query</a:t>
            </a:r>
            <a:r>
              <a:rPr lang="pt-PT" dirty="0"/>
              <a:t> que utiliza o “delete”;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39D08EE-4EF0-A165-2D4B-5D8DC03BA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2" y="4132926"/>
            <a:ext cx="7195828" cy="173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50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CBEF54-0181-2E94-5FB2-32689DA54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4088" y="490492"/>
            <a:ext cx="3643435" cy="4063754"/>
          </a:xfrm>
        </p:spPr>
        <p:txBody>
          <a:bodyPr>
            <a:normAutofit/>
          </a:bodyPr>
          <a:lstStyle/>
          <a:p>
            <a:r>
              <a:rPr lang="pt-PT" dirty="0"/>
              <a:t>Base de dados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A7D9BEA-5212-EC06-6FD9-C3A6CD475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490491"/>
            <a:ext cx="7195828" cy="3477827"/>
          </a:xfrm>
        </p:spPr>
        <p:txBody>
          <a:bodyPr>
            <a:normAutofit/>
          </a:bodyPr>
          <a:lstStyle/>
          <a:p>
            <a:r>
              <a:rPr lang="pt-PT" dirty="0"/>
              <a:t>Para realizar as operações na base de dados, foram usados </a:t>
            </a:r>
            <a:r>
              <a:rPr lang="pt-PT" dirty="0" err="1"/>
              <a:t>Daos</a:t>
            </a:r>
            <a:r>
              <a:rPr lang="pt-PT" dirty="0"/>
              <a:t> com </a:t>
            </a:r>
            <a:r>
              <a:rPr lang="pt-PT" dirty="0" err="1"/>
              <a:t>queries</a:t>
            </a:r>
            <a:r>
              <a:rPr lang="pt-PT" dirty="0"/>
              <a:t> SQL;</a:t>
            </a:r>
          </a:p>
          <a:p>
            <a:r>
              <a:rPr lang="pt-PT" dirty="0"/>
              <a:t>Na imagem seguinte podemos ver a </a:t>
            </a:r>
            <a:r>
              <a:rPr lang="pt-PT" dirty="0" err="1"/>
              <a:t>query</a:t>
            </a:r>
            <a:r>
              <a:rPr lang="pt-PT" dirty="0"/>
              <a:t> calcula o preço total;</a:t>
            </a:r>
          </a:p>
          <a:p>
            <a:endParaRPr lang="pt-PT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E911403-9D61-18F4-A7ED-68B0B2F4E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2" y="4132926"/>
            <a:ext cx="7195828" cy="118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64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AA1D6E-B350-A12C-6538-3EBA51C48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4088" y="490492"/>
            <a:ext cx="3643435" cy="4063754"/>
          </a:xfrm>
        </p:spPr>
        <p:txBody>
          <a:bodyPr>
            <a:normAutofit/>
          </a:bodyPr>
          <a:lstStyle/>
          <a:p>
            <a:r>
              <a:rPr lang="pt-PT" dirty="0"/>
              <a:t>Base de dados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ABE459E-D117-BCFE-C742-347BC915F6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490491"/>
            <a:ext cx="7195828" cy="3477827"/>
          </a:xfrm>
        </p:spPr>
        <p:txBody>
          <a:bodyPr>
            <a:normAutofit/>
          </a:bodyPr>
          <a:lstStyle/>
          <a:p>
            <a:r>
              <a:rPr lang="pt-PT" dirty="0"/>
              <a:t>No seguinte </a:t>
            </a:r>
            <a:r>
              <a:rPr lang="pt-PT" dirty="0" err="1"/>
              <a:t>Dao</a:t>
            </a:r>
            <a:r>
              <a:rPr lang="pt-PT" dirty="0"/>
              <a:t>, a </a:t>
            </a:r>
            <a:r>
              <a:rPr lang="pt-PT" dirty="0" err="1"/>
              <a:t>query</a:t>
            </a:r>
            <a:r>
              <a:rPr lang="pt-PT" dirty="0"/>
              <a:t> vai dar </a:t>
            </a:r>
            <a:r>
              <a:rPr lang="pt-PT" dirty="0" err="1"/>
              <a:t>update</a:t>
            </a:r>
            <a:r>
              <a:rPr lang="pt-PT" dirty="0"/>
              <a:t> na quantidade do item que é buscado pelo seu ID;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D29EC58-C3B3-18FA-250D-5F91DFBF3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2" y="4132926"/>
            <a:ext cx="7195828" cy="88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19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9A20F-B174-5949-3791-873CA1F00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203" y="2675466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Funcionalidades da aplicação</a:t>
            </a:r>
          </a:p>
        </p:txBody>
      </p:sp>
    </p:spTree>
    <p:extLst>
      <p:ext uri="{BB962C8B-B14F-4D97-AF65-F5344CB8AC3E}">
        <p14:creationId xmlns:p14="http://schemas.microsoft.com/office/powerpoint/2010/main" val="278182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162000"/>
                <a:satMod val="200000"/>
                <a:lumMod val="124000"/>
              </a:schemeClr>
            </a:gs>
            <a:gs pos="100000">
              <a:schemeClr val="bg2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F9B83850-A8F9-4BFA-84A4-F77055272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C451A1B-DFEE-6518-02BE-C3046BE21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114" y="4487332"/>
            <a:ext cx="4205003" cy="1507067"/>
          </a:xfrm>
        </p:spPr>
        <p:txBody>
          <a:bodyPr>
            <a:normAutofit/>
          </a:bodyPr>
          <a:lstStyle/>
          <a:p>
            <a:r>
              <a:rPr lang="pt-PT" sz="3200"/>
              <a:t>Ecrãs da aplicação</a:t>
            </a:r>
          </a:p>
        </p:txBody>
      </p:sp>
      <p:sp>
        <p:nvSpPr>
          <p:cNvPr id="39" name="Snip Diagonal Corner Rectangle 24">
            <a:extLst>
              <a:ext uri="{FF2B5EF4-FFF2-40B4-BE49-F238E27FC236}">
                <a16:creationId xmlns:a16="http://schemas.microsoft.com/office/drawing/2014/main" id="{C70B8EB6-C513-4BE3-AEC6-0A3BB1385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5136155" cy="5286838"/>
          </a:xfrm>
          <a:prstGeom prst="snip2DiagRect">
            <a:avLst>
              <a:gd name="adj1" fmla="val 9954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Freeform 20">
            <a:extLst>
              <a:ext uri="{FF2B5EF4-FFF2-40B4-BE49-F238E27FC236}">
                <a16:creationId xmlns:a16="http://schemas.microsoft.com/office/drawing/2014/main" id="{2ABB7D88-57BD-40FE-B9D6-CB202EC67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139" y="789478"/>
            <a:ext cx="2492252" cy="1859119"/>
          </a:xfrm>
          <a:custGeom>
            <a:avLst/>
            <a:gdLst>
              <a:gd name="connsiteX0" fmla="*/ 474471 w 2492252"/>
              <a:gd name="connsiteY0" fmla="*/ 0 h 1859119"/>
              <a:gd name="connsiteX1" fmla="*/ 2492252 w 2492252"/>
              <a:gd name="connsiteY1" fmla="*/ 0 h 1859119"/>
              <a:gd name="connsiteX2" fmla="*/ 2492252 w 2492252"/>
              <a:gd name="connsiteY2" fmla="*/ 1859119 h 1859119"/>
              <a:gd name="connsiteX3" fmla="*/ 0 w 2492252"/>
              <a:gd name="connsiteY3" fmla="*/ 1859119 h 1859119"/>
              <a:gd name="connsiteX4" fmla="*/ 0 w 2492252"/>
              <a:gd name="connsiteY4" fmla="*/ 474471 h 185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2252" h="1859119">
                <a:moveTo>
                  <a:pt x="474471" y="0"/>
                </a:moveTo>
                <a:lnTo>
                  <a:pt x="2492252" y="0"/>
                </a:lnTo>
                <a:lnTo>
                  <a:pt x="2492252" y="1859119"/>
                </a:lnTo>
                <a:lnTo>
                  <a:pt x="0" y="1859119"/>
                </a:lnTo>
                <a:lnTo>
                  <a:pt x="0" y="47447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 descr="Uma imagem com sobremesa, comida, Snack, gelado&#10;&#10;Descrição gerada automaticamente">
            <a:extLst>
              <a:ext uri="{FF2B5EF4-FFF2-40B4-BE49-F238E27FC236}">
                <a16:creationId xmlns:a16="http://schemas.microsoft.com/office/drawing/2014/main" id="{F016C086-0672-22A0-D6C5-91BD2B5717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378" y="2777066"/>
            <a:ext cx="1845772" cy="2965097"/>
          </a:xfrm>
          <a:prstGeom prst="rect">
            <a:avLst/>
          </a:prstGeom>
        </p:spPr>
      </p:pic>
      <p:pic>
        <p:nvPicPr>
          <p:cNvPr id="7" name="Imagem 6" descr="Uma imagem com texto, comida, Snack, sobremesa&#10;&#10;Descrição gerada automaticamente">
            <a:extLst>
              <a:ext uri="{FF2B5EF4-FFF2-40B4-BE49-F238E27FC236}">
                <a16:creationId xmlns:a16="http://schemas.microsoft.com/office/drawing/2014/main" id="{F8C4B02C-5158-B2F2-4C21-C5A7735B55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862" y="789479"/>
            <a:ext cx="1590820" cy="3119255"/>
          </a:xfrm>
          <a:prstGeom prst="rect">
            <a:avLst/>
          </a:prstGeom>
        </p:spPr>
      </p:pic>
      <p:sp useBgFill="1">
        <p:nvSpPr>
          <p:cNvPr id="43" name="Freeform 21">
            <a:extLst>
              <a:ext uri="{FF2B5EF4-FFF2-40B4-BE49-F238E27FC236}">
                <a16:creationId xmlns:a16="http://schemas.microsoft.com/office/drawing/2014/main" id="{4169D494-4E98-441D-90A4-F7669C28A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4529" y="4074131"/>
            <a:ext cx="2151487" cy="1668032"/>
          </a:xfrm>
          <a:custGeom>
            <a:avLst/>
            <a:gdLst>
              <a:gd name="connsiteX0" fmla="*/ 0 w 2151487"/>
              <a:gd name="connsiteY0" fmla="*/ 0 h 1668032"/>
              <a:gd name="connsiteX1" fmla="*/ 2151487 w 2151487"/>
              <a:gd name="connsiteY1" fmla="*/ 0 h 1668032"/>
              <a:gd name="connsiteX2" fmla="*/ 2151487 w 2151487"/>
              <a:gd name="connsiteY2" fmla="*/ 1190204 h 1668032"/>
              <a:gd name="connsiteX3" fmla="*/ 1673659 w 2151487"/>
              <a:gd name="connsiteY3" fmla="*/ 1668032 h 1668032"/>
              <a:gd name="connsiteX4" fmla="*/ 0 w 2151487"/>
              <a:gd name="connsiteY4" fmla="*/ 1668032 h 1668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1487" h="1668032">
                <a:moveTo>
                  <a:pt x="0" y="0"/>
                </a:moveTo>
                <a:lnTo>
                  <a:pt x="2151487" y="0"/>
                </a:lnTo>
                <a:lnTo>
                  <a:pt x="2151487" y="1190204"/>
                </a:lnTo>
                <a:lnTo>
                  <a:pt x="1673659" y="1668032"/>
                </a:lnTo>
                <a:lnTo>
                  <a:pt x="0" y="166803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ECAEF3A-33CD-4AD2-70BD-F23F8CBA8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20722"/>
            <a:ext cx="4819653" cy="3688809"/>
          </a:xfrm>
          <a:ln>
            <a:noFill/>
          </a:ln>
        </p:spPr>
        <p:txBody>
          <a:bodyPr>
            <a:normAutofit/>
          </a:bodyPr>
          <a:lstStyle/>
          <a:p>
            <a:r>
              <a:rPr lang="pt-PT" sz="1800" dirty="0"/>
              <a:t>As primeiras versões dos ecrãs foram realizadas com o </a:t>
            </a:r>
            <a:r>
              <a:rPr lang="pt-PT" sz="1800"/>
              <a:t>Figma</a:t>
            </a:r>
            <a:r>
              <a:rPr lang="pt-PT" sz="1800" dirty="0"/>
              <a:t> após o feedback de colegas e professores; </a:t>
            </a:r>
          </a:p>
          <a:p>
            <a:r>
              <a:rPr lang="pt-PT" sz="1800" dirty="0"/>
              <a:t>A primeira versão do ecrã principal encontrava-se muito compacto, logo adotou-se um esquema em triângulo nas três imagens, com o texto por cima;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1C4BA70-832C-4E60-A374-7B48994B58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29D79AE-23B5-4A52-BFF5-FC7510E40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AE6D778-F591-4C19-912F-BE695C3B7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47720E7-7398-4FCF-BD13-99F913908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64250F8-A35E-4445-A21E-4A2FE6AD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277E4BF-3C82-476A-977E-D0B1F242F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3218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162000"/>
                <a:satMod val="200000"/>
                <a:lumMod val="124000"/>
              </a:schemeClr>
            </a:gs>
            <a:gs pos="100000">
              <a:schemeClr val="bg2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13">
            <a:extLst>
              <a:ext uri="{FF2B5EF4-FFF2-40B4-BE49-F238E27FC236}">
                <a16:creationId xmlns:a16="http://schemas.microsoft.com/office/drawing/2014/main" id="{F9B83850-A8F9-4BFA-84A4-F77055272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0F81341-E6D5-391B-287B-6434D1D6C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114" y="4487332"/>
            <a:ext cx="4205003" cy="1507067"/>
          </a:xfrm>
        </p:spPr>
        <p:txBody>
          <a:bodyPr>
            <a:normAutofit/>
          </a:bodyPr>
          <a:lstStyle/>
          <a:p>
            <a:r>
              <a:rPr lang="pt-PT" sz="3200"/>
              <a:t>Ecrãs da aplicação </a:t>
            </a:r>
          </a:p>
        </p:txBody>
      </p:sp>
      <p:sp>
        <p:nvSpPr>
          <p:cNvPr id="32" name="Snip Diagonal Corner Rectangle 24">
            <a:extLst>
              <a:ext uri="{FF2B5EF4-FFF2-40B4-BE49-F238E27FC236}">
                <a16:creationId xmlns:a16="http://schemas.microsoft.com/office/drawing/2014/main" id="{C70B8EB6-C513-4BE3-AEC6-0A3BB1385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5136155" cy="5286838"/>
          </a:xfrm>
          <a:prstGeom prst="snip2DiagRect">
            <a:avLst>
              <a:gd name="adj1" fmla="val 9954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Freeform 20">
            <a:extLst>
              <a:ext uri="{FF2B5EF4-FFF2-40B4-BE49-F238E27FC236}">
                <a16:creationId xmlns:a16="http://schemas.microsoft.com/office/drawing/2014/main" id="{2ABB7D88-57BD-40FE-B9D6-CB202EC67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139" y="789478"/>
            <a:ext cx="2492252" cy="1859119"/>
          </a:xfrm>
          <a:custGeom>
            <a:avLst/>
            <a:gdLst>
              <a:gd name="connsiteX0" fmla="*/ 474471 w 2492252"/>
              <a:gd name="connsiteY0" fmla="*/ 0 h 1859119"/>
              <a:gd name="connsiteX1" fmla="*/ 2492252 w 2492252"/>
              <a:gd name="connsiteY1" fmla="*/ 0 h 1859119"/>
              <a:gd name="connsiteX2" fmla="*/ 2492252 w 2492252"/>
              <a:gd name="connsiteY2" fmla="*/ 1859119 h 1859119"/>
              <a:gd name="connsiteX3" fmla="*/ 0 w 2492252"/>
              <a:gd name="connsiteY3" fmla="*/ 1859119 h 1859119"/>
              <a:gd name="connsiteX4" fmla="*/ 0 w 2492252"/>
              <a:gd name="connsiteY4" fmla="*/ 474471 h 185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2252" h="1859119">
                <a:moveTo>
                  <a:pt x="474471" y="0"/>
                </a:moveTo>
                <a:lnTo>
                  <a:pt x="2492252" y="0"/>
                </a:lnTo>
                <a:lnTo>
                  <a:pt x="2492252" y="1859119"/>
                </a:lnTo>
                <a:lnTo>
                  <a:pt x="0" y="1859119"/>
                </a:lnTo>
                <a:lnTo>
                  <a:pt x="0" y="47447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2A61504-2BF2-838D-E374-2DF337A31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333" y="2777066"/>
            <a:ext cx="1813862" cy="296509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F891A2E9-3C41-0D08-8F9E-97EEB774B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40613" y="789479"/>
            <a:ext cx="1579319" cy="3119255"/>
          </a:xfrm>
          <a:prstGeom prst="rect">
            <a:avLst/>
          </a:prstGeom>
        </p:spPr>
      </p:pic>
      <p:sp useBgFill="1">
        <p:nvSpPr>
          <p:cNvPr id="34" name="Freeform 21">
            <a:extLst>
              <a:ext uri="{FF2B5EF4-FFF2-40B4-BE49-F238E27FC236}">
                <a16:creationId xmlns:a16="http://schemas.microsoft.com/office/drawing/2014/main" id="{4169D494-4E98-441D-90A4-F7669C28A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4529" y="4074131"/>
            <a:ext cx="2151487" cy="1668032"/>
          </a:xfrm>
          <a:custGeom>
            <a:avLst/>
            <a:gdLst>
              <a:gd name="connsiteX0" fmla="*/ 0 w 2151487"/>
              <a:gd name="connsiteY0" fmla="*/ 0 h 1668032"/>
              <a:gd name="connsiteX1" fmla="*/ 2151487 w 2151487"/>
              <a:gd name="connsiteY1" fmla="*/ 0 h 1668032"/>
              <a:gd name="connsiteX2" fmla="*/ 2151487 w 2151487"/>
              <a:gd name="connsiteY2" fmla="*/ 1190204 h 1668032"/>
              <a:gd name="connsiteX3" fmla="*/ 1673659 w 2151487"/>
              <a:gd name="connsiteY3" fmla="*/ 1668032 h 1668032"/>
              <a:gd name="connsiteX4" fmla="*/ 0 w 2151487"/>
              <a:gd name="connsiteY4" fmla="*/ 1668032 h 1668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1487" h="1668032">
                <a:moveTo>
                  <a:pt x="0" y="0"/>
                </a:moveTo>
                <a:lnTo>
                  <a:pt x="2151487" y="0"/>
                </a:lnTo>
                <a:lnTo>
                  <a:pt x="2151487" y="1190204"/>
                </a:lnTo>
                <a:lnTo>
                  <a:pt x="1673659" y="1668032"/>
                </a:lnTo>
                <a:lnTo>
                  <a:pt x="0" y="166803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C168325-5B70-548F-C0EE-D3F33546D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20722"/>
            <a:ext cx="4819653" cy="3688809"/>
          </a:xfrm>
          <a:ln>
            <a:noFill/>
          </a:ln>
        </p:spPr>
        <p:txBody>
          <a:bodyPr>
            <a:normAutofit/>
          </a:bodyPr>
          <a:lstStyle/>
          <a:p>
            <a:r>
              <a:rPr lang="pt-PT" sz="1800"/>
              <a:t>O outro ecrã que obteve uma maior atualização foi a dos sabores/produtos pois o esquema não parecia ser muito útil e os botões poderiam confundir uma pessoa ao selecionar o seu pedido, pois o texto "pedir outra coisa" poderia causar alguma confusão. Foi, no entanto, mantido o botão dos toppings para continuar com o pedido.</a:t>
            </a:r>
          </a:p>
        </p:txBody>
      </p:sp>
      <p:grpSp>
        <p:nvGrpSpPr>
          <p:cNvPr id="35" name="Group 21">
            <a:extLst>
              <a:ext uri="{FF2B5EF4-FFF2-40B4-BE49-F238E27FC236}">
                <a16:creationId xmlns:a16="http://schemas.microsoft.com/office/drawing/2014/main" id="{D1C4BA70-832C-4E60-A374-7B48994B58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29D79AE-23B5-4A52-BFF5-FC7510E40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23">
              <a:extLst>
                <a:ext uri="{FF2B5EF4-FFF2-40B4-BE49-F238E27FC236}">
                  <a16:creationId xmlns:a16="http://schemas.microsoft.com/office/drawing/2014/main" id="{1AE6D778-F591-4C19-912F-BE695C3B7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47720E7-7398-4FCF-BD13-99F913908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64250F8-A35E-4445-A21E-4A2FE6AD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277E4BF-3C82-476A-977E-D0B1F242F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1689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162000"/>
                <a:satMod val="200000"/>
                <a:lumMod val="124000"/>
              </a:schemeClr>
            </a:gs>
            <a:gs pos="100000">
              <a:schemeClr val="bg2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13">
            <a:extLst>
              <a:ext uri="{FF2B5EF4-FFF2-40B4-BE49-F238E27FC236}">
                <a16:creationId xmlns:a16="http://schemas.microsoft.com/office/drawing/2014/main" id="{F9B83850-A8F9-4BFA-84A4-F77055272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412F41-0BFE-4C6F-7064-AA36FC06D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114" y="4487332"/>
            <a:ext cx="4205003" cy="1507067"/>
          </a:xfrm>
        </p:spPr>
        <p:txBody>
          <a:bodyPr>
            <a:normAutofit/>
          </a:bodyPr>
          <a:lstStyle/>
          <a:p>
            <a:r>
              <a:rPr lang="pt-PT" sz="3200"/>
              <a:t>Ecrãs da aplicação</a:t>
            </a:r>
          </a:p>
        </p:txBody>
      </p:sp>
      <p:sp>
        <p:nvSpPr>
          <p:cNvPr id="32" name="Snip Diagonal Corner Rectangle 24">
            <a:extLst>
              <a:ext uri="{FF2B5EF4-FFF2-40B4-BE49-F238E27FC236}">
                <a16:creationId xmlns:a16="http://schemas.microsoft.com/office/drawing/2014/main" id="{C70B8EB6-C513-4BE3-AEC6-0A3BB1385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5136155" cy="5286838"/>
          </a:xfrm>
          <a:prstGeom prst="snip2DiagRect">
            <a:avLst>
              <a:gd name="adj1" fmla="val 9954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Freeform 20">
            <a:extLst>
              <a:ext uri="{FF2B5EF4-FFF2-40B4-BE49-F238E27FC236}">
                <a16:creationId xmlns:a16="http://schemas.microsoft.com/office/drawing/2014/main" id="{2ABB7D88-57BD-40FE-B9D6-CB202EC67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139" y="789478"/>
            <a:ext cx="2492252" cy="1859119"/>
          </a:xfrm>
          <a:custGeom>
            <a:avLst/>
            <a:gdLst>
              <a:gd name="connsiteX0" fmla="*/ 474471 w 2492252"/>
              <a:gd name="connsiteY0" fmla="*/ 0 h 1859119"/>
              <a:gd name="connsiteX1" fmla="*/ 2492252 w 2492252"/>
              <a:gd name="connsiteY1" fmla="*/ 0 h 1859119"/>
              <a:gd name="connsiteX2" fmla="*/ 2492252 w 2492252"/>
              <a:gd name="connsiteY2" fmla="*/ 1859119 h 1859119"/>
              <a:gd name="connsiteX3" fmla="*/ 0 w 2492252"/>
              <a:gd name="connsiteY3" fmla="*/ 1859119 h 1859119"/>
              <a:gd name="connsiteX4" fmla="*/ 0 w 2492252"/>
              <a:gd name="connsiteY4" fmla="*/ 474471 h 185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2252" h="1859119">
                <a:moveTo>
                  <a:pt x="474471" y="0"/>
                </a:moveTo>
                <a:lnTo>
                  <a:pt x="2492252" y="0"/>
                </a:lnTo>
                <a:lnTo>
                  <a:pt x="2492252" y="1859119"/>
                </a:lnTo>
                <a:lnTo>
                  <a:pt x="0" y="1859119"/>
                </a:lnTo>
                <a:lnTo>
                  <a:pt x="0" y="47447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m 6" descr="Uma imagem com texto, captura de ecrã, Tipo de letra, design&#10;&#10;Descrição gerada automaticamente">
            <a:extLst>
              <a:ext uri="{FF2B5EF4-FFF2-40B4-BE49-F238E27FC236}">
                <a16:creationId xmlns:a16="http://schemas.microsoft.com/office/drawing/2014/main" id="{0C739429-F4B6-83D4-C142-263B3503CE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938" y="2777066"/>
            <a:ext cx="1850652" cy="2965097"/>
          </a:xfrm>
          <a:prstGeom prst="rect">
            <a:avLst/>
          </a:prstGeom>
        </p:spPr>
      </p:pic>
      <p:pic>
        <p:nvPicPr>
          <p:cNvPr id="9" name="Imagem 8" descr="Uma imagem com texto, captura de ecrã, Tipo de letra, número&#10;&#10;Descrição gerada automaticamente">
            <a:extLst>
              <a:ext uri="{FF2B5EF4-FFF2-40B4-BE49-F238E27FC236}">
                <a16:creationId xmlns:a16="http://schemas.microsoft.com/office/drawing/2014/main" id="{385EB33D-39E4-7D58-CF3A-F81AE18826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862" y="789479"/>
            <a:ext cx="1590820" cy="3119255"/>
          </a:xfrm>
          <a:prstGeom prst="rect">
            <a:avLst/>
          </a:prstGeom>
        </p:spPr>
      </p:pic>
      <p:sp useBgFill="1">
        <p:nvSpPr>
          <p:cNvPr id="34" name="Freeform 21">
            <a:extLst>
              <a:ext uri="{FF2B5EF4-FFF2-40B4-BE49-F238E27FC236}">
                <a16:creationId xmlns:a16="http://schemas.microsoft.com/office/drawing/2014/main" id="{4169D494-4E98-441D-90A4-F7669C28A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4529" y="4074131"/>
            <a:ext cx="2151487" cy="1668032"/>
          </a:xfrm>
          <a:custGeom>
            <a:avLst/>
            <a:gdLst>
              <a:gd name="connsiteX0" fmla="*/ 0 w 2151487"/>
              <a:gd name="connsiteY0" fmla="*/ 0 h 1668032"/>
              <a:gd name="connsiteX1" fmla="*/ 2151487 w 2151487"/>
              <a:gd name="connsiteY1" fmla="*/ 0 h 1668032"/>
              <a:gd name="connsiteX2" fmla="*/ 2151487 w 2151487"/>
              <a:gd name="connsiteY2" fmla="*/ 1190204 h 1668032"/>
              <a:gd name="connsiteX3" fmla="*/ 1673659 w 2151487"/>
              <a:gd name="connsiteY3" fmla="*/ 1668032 h 1668032"/>
              <a:gd name="connsiteX4" fmla="*/ 0 w 2151487"/>
              <a:gd name="connsiteY4" fmla="*/ 1668032 h 1668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1487" h="1668032">
                <a:moveTo>
                  <a:pt x="0" y="0"/>
                </a:moveTo>
                <a:lnTo>
                  <a:pt x="2151487" y="0"/>
                </a:lnTo>
                <a:lnTo>
                  <a:pt x="2151487" y="1190204"/>
                </a:lnTo>
                <a:lnTo>
                  <a:pt x="1673659" y="1668032"/>
                </a:lnTo>
                <a:lnTo>
                  <a:pt x="0" y="166803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5A75A7C-403A-4D75-0A60-EC4795EAF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20722"/>
            <a:ext cx="4819653" cy="3688809"/>
          </a:xfrm>
          <a:ln>
            <a:noFill/>
          </a:ln>
        </p:spPr>
        <p:txBody>
          <a:bodyPr>
            <a:normAutofit/>
          </a:bodyPr>
          <a:lstStyle/>
          <a:p>
            <a:r>
              <a:rPr lang="pt-PT" sz="1800"/>
              <a:t>O ecrã do carrinho antes era muito simplificado e não continha as funções de aumentar ou diminuir a quantidade dos itens. Agora apresenta a capacidade de aumentar, reduzir, eliminar, verificar o preço que varia dependendo do número presente na quantidade, e demonstrar o preço total.</a:t>
            </a:r>
          </a:p>
        </p:txBody>
      </p:sp>
      <p:grpSp>
        <p:nvGrpSpPr>
          <p:cNvPr id="35" name="Group 21">
            <a:extLst>
              <a:ext uri="{FF2B5EF4-FFF2-40B4-BE49-F238E27FC236}">
                <a16:creationId xmlns:a16="http://schemas.microsoft.com/office/drawing/2014/main" id="{D1C4BA70-832C-4E60-A374-7B48994B58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29D79AE-23B5-4A52-BFF5-FC7510E40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23">
              <a:extLst>
                <a:ext uri="{FF2B5EF4-FFF2-40B4-BE49-F238E27FC236}">
                  <a16:creationId xmlns:a16="http://schemas.microsoft.com/office/drawing/2014/main" id="{1AE6D778-F591-4C19-912F-BE695C3B7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47720E7-7398-4FCF-BD13-99F913908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64250F8-A35E-4445-A21E-4A2FE6AD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277E4BF-3C82-476A-977E-D0B1F242F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332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1E102BD0-54D0-4E79-AEB1-F636E1F03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60F8F53-3C8A-B76C-DBDC-4221C9013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114" y="4487332"/>
            <a:ext cx="4205003" cy="1507067"/>
          </a:xfrm>
        </p:spPr>
        <p:txBody>
          <a:bodyPr>
            <a:normAutofit/>
          </a:bodyPr>
          <a:lstStyle/>
          <a:p>
            <a:r>
              <a:rPr lang="pt-PT" sz="3200"/>
              <a:t>Funcionalidades da aplicação</a:t>
            </a:r>
          </a:p>
        </p:txBody>
      </p:sp>
      <p:sp>
        <p:nvSpPr>
          <p:cNvPr id="54" name="Snip Diagonal Corner Rectangle 18">
            <a:extLst>
              <a:ext uri="{FF2B5EF4-FFF2-40B4-BE49-F238E27FC236}">
                <a16:creationId xmlns:a16="http://schemas.microsoft.com/office/drawing/2014/main" id="{4BDC1DDF-7ECB-4E65-96D4-F2F88C433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5136155" cy="5286838"/>
          </a:xfrm>
          <a:prstGeom prst="snip2DiagRect">
            <a:avLst>
              <a:gd name="adj1" fmla="val 11486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D821C8BB-02CC-6760-8459-03D51497F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18411" y="1123834"/>
            <a:ext cx="2167332" cy="4280615"/>
          </a:xfrm>
          <a:prstGeom prst="rect">
            <a:avLst/>
          </a:pr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5E01842-DDA2-D4B7-4137-84BEDF0C4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85800"/>
            <a:ext cx="4819653" cy="3615267"/>
          </a:xfrm>
        </p:spPr>
        <p:txBody>
          <a:bodyPr>
            <a:normAutofit/>
          </a:bodyPr>
          <a:lstStyle/>
          <a:p>
            <a:r>
              <a:rPr lang="pt-PT" sz="1800" dirty="0"/>
              <a:t>A aplicação mostra listas dos itens através de uma </a:t>
            </a:r>
            <a:r>
              <a:rPr lang="pt-PT" sz="1800"/>
              <a:t>recyclerView</a:t>
            </a:r>
            <a:r>
              <a:rPr lang="pt-PT" sz="1800" dirty="0"/>
              <a:t>, que busca as informações à base de dados e atualiza se houver um novo produto;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43790A7-7640-438F-9485-0B04AB0B9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2E78F57-A39D-4A54-A135-24D5F4961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17F79CA-7895-48EF-A4AB-B6CDBBCE04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8D3BE94-3659-4A13-8FA0-032DF5911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2AEC136-2E9E-4E61-AF29-54B7AF3AA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BD4D09BA-2F27-4AA1-A9EF-80189043D5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614867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13">
            <a:extLst>
              <a:ext uri="{FF2B5EF4-FFF2-40B4-BE49-F238E27FC236}">
                <a16:creationId xmlns:a16="http://schemas.microsoft.com/office/drawing/2014/main" id="{F94D49AA-9F37-44B9-96E0-04EDD3198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15">
            <a:extLst>
              <a:ext uri="{FF2B5EF4-FFF2-40B4-BE49-F238E27FC236}">
                <a16:creationId xmlns:a16="http://schemas.microsoft.com/office/drawing/2014/main" id="{3C040A25-E89D-4C07-8F3A-4488FDC80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7">
            <a:extLst>
              <a:ext uri="{FF2B5EF4-FFF2-40B4-BE49-F238E27FC236}">
                <a16:creationId xmlns:a16="http://schemas.microsoft.com/office/drawing/2014/main" id="{CAFBD161-57CB-4CF9-B3BD-FE3C2B699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76076F8-5E8C-402A-A299-C0F6ED7E57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5EB3E53-5C09-47B5-AFA2-9195087E0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600E8D7-07CA-4AB8-957F-2E7FD530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5E91D82-B4F2-4AE3-BC43-D9A0C9E99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4753" y="628617"/>
            <a:ext cx="6559859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/>
              <a:t>Funcionalidades</a:t>
            </a:r>
            <a:r>
              <a:rPr lang="en-US" sz="4800" dirty="0"/>
              <a:t> da </a:t>
            </a:r>
            <a:r>
              <a:rPr lang="en-US" sz="4800" dirty="0" err="1"/>
              <a:t>aplicação</a:t>
            </a:r>
            <a:endParaRPr lang="en-US" sz="4800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6E9877F-DC73-EACB-881E-352162E24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624" y="3843868"/>
            <a:ext cx="5414401" cy="15647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100" dirty="0" err="1">
                <a:solidFill>
                  <a:schemeClr val="bg1"/>
                </a:solidFill>
              </a:rPr>
              <a:t>Os</a:t>
            </a:r>
            <a:r>
              <a:rPr lang="en-US" sz="2100" dirty="0">
                <a:solidFill>
                  <a:schemeClr val="bg1"/>
                </a:solidFill>
              </a:rPr>
              <a:t> cards </a:t>
            </a:r>
            <a:r>
              <a:rPr lang="en-US" sz="2100" dirty="0" err="1">
                <a:solidFill>
                  <a:schemeClr val="bg1"/>
                </a:solidFill>
              </a:rPr>
              <a:t>são</a:t>
            </a:r>
            <a:r>
              <a:rPr lang="en-US" sz="2100" dirty="0">
                <a:solidFill>
                  <a:schemeClr val="bg1"/>
                </a:solidFill>
              </a:rPr>
              <a:t> </a:t>
            </a:r>
            <a:r>
              <a:rPr lang="en-US" sz="2100" dirty="0" err="1">
                <a:solidFill>
                  <a:schemeClr val="bg1"/>
                </a:solidFill>
              </a:rPr>
              <a:t>clicáveis</a:t>
            </a:r>
            <a:r>
              <a:rPr lang="en-US" sz="2100" dirty="0">
                <a:solidFill>
                  <a:schemeClr val="bg1"/>
                </a:solidFill>
              </a:rPr>
              <a:t> e </a:t>
            </a:r>
            <a:r>
              <a:rPr lang="en-US" sz="2100" dirty="0" err="1">
                <a:solidFill>
                  <a:schemeClr val="bg1"/>
                </a:solidFill>
              </a:rPr>
              <a:t>abrem</a:t>
            </a:r>
            <a:r>
              <a:rPr lang="en-US" sz="2100" dirty="0">
                <a:solidFill>
                  <a:schemeClr val="bg1"/>
                </a:solidFill>
              </a:rPr>
              <a:t> um novo </a:t>
            </a:r>
            <a:r>
              <a:rPr lang="en-US" sz="2100" dirty="0" err="1">
                <a:solidFill>
                  <a:schemeClr val="bg1"/>
                </a:solidFill>
              </a:rPr>
              <a:t>ecrã</a:t>
            </a:r>
            <a:r>
              <a:rPr lang="en-US" sz="2100" dirty="0">
                <a:solidFill>
                  <a:schemeClr val="bg1"/>
                </a:solidFill>
              </a:rPr>
              <a:t> que </a:t>
            </a:r>
            <a:r>
              <a:rPr lang="en-US" sz="2100" dirty="0" err="1">
                <a:solidFill>
                  <a:schemeClr val="bg1"/>
                </a:solidFill>
              </a:rPr>
              <a:t>apresenta</a:t>
            </a:r>
            <a:r>
              <a:rPr lang="en-US" sz="2100" dirty="0">
                <a:solidFill>
                  <a:schemeClr val="bg1"/>
                </a:solidFill>
              </a:rPr>
              <a:t> o </a:t>
            </a:r>
            <a:r>
              <a:rPr lang="en-US" sz="2100" dirty="0" err="1">
                <a:solidFill>
                  <a:schemeClr val="bg1"/>
                </a:solidFill>
              </a:rPr>
              <a:t>botão</a:t>
            </a:r>
            <a:r>
              <a:rPr lang="en-US" sz="2100" dirty="0">
                <a:solidFill>
                  <a:schemeClr val="bg1"/>
                </a:solidFill>
              </a:rPr>
              <a:t> para </a:t>
            </a:r>
            <a:r>
              <a:rPr lang="en-US" sz="2100" dirty="0" err="1">
                <a:solidFill>
                  <a:schemeClr val="bg1"/>
                </a:solidFill>
              </a:rPr>
              <a:t>adicionar</a:t>
            </a:r>
            <a:r>
              <a:rPr lang="en-US" sz="2100" dirty="0">
                <a:solidFill>
                  <a:schemeClr val="bg1"/>
                </a:solidFill>
              </a:rPr>
              <a:t> </a:t>
            </a:r>
            <a:r>
              <a:rPr lang="en-US" sz="2100" dirty="0" err="1">
                <a:solidFill>
                  <a:schemeClr val="bg1"/>
                </a:solidFill>
              </a:rPr>
              <a:t>ao</a:t>
            </a:r>
            <a:r>
              <a:rPr lang="en-US" sz="2100" dirty="0">
                <a:solidFill>
                  <a:schemeClr val="bg1"/>
                </a:solidFill>
              </a:rPr>
              <a:t> </a:t>
            </a:r>
            <a:r>
              <a:rPr lang="en-US" sz="2100" dirty="0" err="1">
                <a:solidFill>
                  <a:schemeClr val="bg1"/>
                </a:solidFill>
              </a:rPr>
              <a:t>carrinho</a:t>
            </a:r>
            <a:r>
              <a:rPr lang="en-US" sz="2100" dirty="0">
                <a:solidFill>
                  <a:schemeClr val="bg1"/>
                </a:solidFill>
              </a:rPr>
              <a:t>;</a:t>
            </a:r>
          </a:p>
        </p:txBody>
      </p:sp>
      <p:sp>
        <p:nvSpPr>
          <p:cNvPr id="26" name="Snip Diagonal Corner Rectangle 6">
            <a:extLst>
              <a:ext uri="{FF2B5EF4-FFF2-40B4-BE49-F238E27FC236}">
                <a16:creationId xmlns:a16="http://schemas.microsoft.com/office/drawing/2014/main" id="{6251B664-A051-4AF2-8D3E-545BAE7C9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1" y="620722"/>
            <a:ext cx="3670674" cy="5286838"/>
          </a:xfrm>
          <a:prstGeom prst="snip2DiagRect">
            <a:avLst>
              <a:gd name="adj1" fmla="val 15804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 descr="Uma imagem com texto, menu, captura de ecrã, comida&#10;&#10;Descrição gerada automaticamente">
            <a:extLst>
              <a:ext uri="{FF2B5EF4-FFF2-40B4-BE49-F238E27FC236}">
                <a16:creationId xmlns:a16="http://schemas.microsoft.com/office/drawing/2014/main" id="{BAC918B5-6615-68AA-3826-F2297EADA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926" y="1105354"/>
            <a:ext cx="2193441" cy="4322052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32AAE067-6C20-4EA2-B4A9-0F1F7B975B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D05F0D3-D5E9-4AF1-84CB-26FB4EB17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806F7E7-8DB0-447A-9B5C-DC8E7ADD4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91E1157-EBF1-42B4-946A-660E00D32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81C6613-1EEF-4035-AF3E-6EB60233A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706D2F0-A212-4F3C-A7AA-9F40406FE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31110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9A20F-B174-5949-3791-873CA1F00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203" y="2675466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983807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102BD0-54D0-4E79-AEB1-F636E1F03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F52D8AF-87B4-0258-ABD7-C6FCCC737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114" y="4487332"/>
            <a:ext cx="4205003" cy="1507067"/>
          </a:xfrm>
        </p:spPr>
        <p:txBody>
          <a:bodyPr>
            <a:normAutofit/>
          </a:bodyPr>
          <a:lstStyle/>
          <a:p>
            <a:r>
              <a:rPr lang="pt-PT" sz="3200"/>
              <a:t>Funcionalidades da aplicação</a:t>
            </a:r>
          </a:p>
        </p:txBody>
      </p:sp>
      <p:sp>
        <p:nvSpPr>
          <p:cNvPr id="12" name="Snip Diagonal Corner Rectangle 18">
            <a:extLst>
              <a:ext uri="{FF2B5EF4-FFF2-40B4-BE49-F238E27FC236}">
                <a16:creationId xmlns:a16="http://schemas.microsoft.com/office/drawing/2014/main" id="{4BDC1DDF-7ECB-4E65-96D4-F2F88C433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5136155" cy="5286838"/>
          </a:xfrm>
          <a:prstGeom prst="snip2DiagRect">
            <a:avLst>
              <a:gd name="adj1" fmla="val 11486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9009EB0-6C63-03A4-D2E0-808BF7FEC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236" y="1107591"/>
            <a:ext cx="2199681" cy="4313101"/>
          </a:xfrm>
          <a:prstGeom prst="rect">
            <a:avLst/>
          </a:pr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8BB30A2-F17D-2A7E-0736-64549C184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85800"/>
            <a:ext cx="4819653" cy="3615267"/>
          </a:xfrm>
        </p:spPr>
        <p:txBody>
          <a:bodyPr>
            <a:normAutofit/>
          </a:bodyPr>
          <a:lstStyle/>
          <a:p>
            <a:r>
              <a:rPr lang="pt-PT" sz="1800"/>
              <a:t>O carrinho recebe os itens introduzidos e calcula o preço total e o preço individual que depende da quantidade;</a:t>
            </a:r>
          </a:p>
          <a:p>
            <a:endParaRPr lang="pt-PT" sz="18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43790A7-7640-438F-9485-0B04AB0B9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2E78F57-A39D-4A54-A135-24D5F4961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17F79CA-7895-48EF-A4AB-B6CDBBCE04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8D3BE94-3659-4A13-8FA0-032DF5911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2AEC136-2E9E-4E61-AF29-54B7AF3AA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D4D09BA-2F27-4AA1-A9EF-80189043D5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543231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9A20F-B174-5949-3791-873CA1F00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203" y="2675466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Programação da lógica</a:t>
            </a:r>
          </a:p>
        </p:txBody>
      </p:sp>
    </p:spTree>
    <p:extLst>
      <p:ext uri="{BB962C8B-B14F-4D97-AF65-F5344CB8AC3E}">
        <p14:creationId xmlns:p14="http://schemas.microsoft.com/office/powerpoint/2010/main" val="3361347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FDB1B8-41BA-6ADB-9579-F72C84C25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Programação da lógica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2FB8ECD-D93F-A801-2677-DFE220621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Para realizar a aplicação foi necessário implementar a navegação, para lidar o utilizador ao pagamento;</a:t>
            </a:r>
          </a:p>
          <a:p>
            <a:r>
              <a:rPr lang="pt-PT" dirty="0"/>
              <a:t>Foi realizado a programação do botão que armazena o item no carrinho;</a:t>
            </a:r>
          </a:p>
          <a:p>
            <a:r>
              <a:rPr lang="pt-PT" dirty="0"/>
              <a:t>Depois foi feito o carrinho que permite ao utilizador visualizar os itens guardados no tal;</a:t>
            </a:r>
          </a:p>
        </p:txBody>
      </p:sp>
    </p:spTree>
    <p:extLst>
      <p:ext uri="{BB962C8B-B14F-4D97-AF65-F5344CB8AC3E}">
        <p14:creationId xmlns:p14="http://schemas.microsoft.com/office/powerpoint/2010/main" val="27350230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53695B-3AB1-FB6B-7B0F-CD9CA2672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Programação da lógica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3330D98-EDA8-947F-4647-76AEA5B6F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A aplicação, então, permite que o utilizador armazene os itens através dos detalhes; </a:t>
            </a:r>
          </a:p>
          <a:p>
            <a:r>
              <a:rPr lang="pt-PT" dirty="0"/>
              <a:t>Permite ao utilizador adicionar a quantidade;</a:t>
            </a:r>
          </a:p>
          <a:p>
            <a:r>
              <a:rPr lang="pt-PT" dirty="0"/>
              <a:t>O preço altera conforme essa quantidade;</a:t>
            </a:r>
          </a:p>
          <a:p>
            <a:r>
              <a:rPr lang="pt-PT" dirty="0"/>
              <a:t>O preço total é multiplicado com o preço dos itens;</a:t>
            </a:r>
          </a:p>
        </p:txBody>
      </p:sp>
    </p:spTree>
    <p:extLst>
      <p:ext uri="{BB962C8B-B14F-4D97-AF65-F5344CB8AC3E}">
        <p14:creationId xmlns:p14="http://schemas.microsoft.com/office/powerpoint/2010/main" val="5475839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BAC0F4-0B7C-47B5-85C2-3DD01BDE8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1448" y="4958096"/>
            <a:ext cx="8534400" cy="1507067"/>
          </a:xfrm>
        </p:spPr>
        <p:txBody>
          <a:bodyPr/>
          <a:lstStyle/>
          <a:p>
            <a:pPr algn="ctr"/>
            <a:r>
              <a:rPr lang="pt-PT" dirty="0" err="1"/>
              <a:t>Screencast</a:t>
            </a:r>
            <a:r>
              <a:rPr lang="pt-PT" dirty="0"/>
              <a:t> da aplicação</a:t>
            </a:r>
          </a:p>
        </p:txBody>
      </p:sp>
      <p:pic>
        <p:nvPicPr>
          <p:cNvPr id="6" name="2023-07-20 12-18-58">
            <a:hlinkClick r:id="" action="ppaction://media"/>
            <a:extLst>
              <a:ext uri="{FF2B5EF4-FFF2-40B4-BE49-F238E27FC236}">
                <a16:creationId xmlns:a16="http://schemas.microsoft.com/office/drawing/2014/main" id="{DF6A9AA1-C622-0A3F-E67B-CDB6520EF6B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1448" y="286304"/>
            <a:ext cx="8534400" cy="4800600"/>
          </a:xfrm>
        </p:spPr>
      </p:pic>
    </p:spTree>
    <p:extLst>
      <p:ext uri="{BB962C8B-B14F-4D97-AF65-F5344CB8AC3E}">
        <p14:creationId xmlns:p14="http://schemas.microsoft.com/office/powerpoint/2010/main" val="3678154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4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9A20F-B174-5949-3791-873CA1F00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203" y="2675466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Página web do projeto</a:t>
            </a:r>
          </a:p>
        </p:txBody>
      </p:sp>
    </p:spTree>
    <p:extLst>
      <p:ext uri="{BB962C8B-B14F-4D97-AF65-F5344CB8AC3E}">
        <p14:creationId xmlns:p14="http://schemas.microsoft.com/office/powerpoint/2010/main" val="5508853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9AE67E-7BB8-F5C7-7B45-3EAFA52FF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Página web do projeto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1885E8A-F6A1-1AD2-3237-A32DE8895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A página web acabou por ficar repartida em três páginas, uma principal, sobre nós e contactos;</a:t>
            </a:r>
          </a:p>
          <a:p>
            <a:r>
              <a:rPr lang="pt-PT" dirty="0"/>
              <a:t>Tem como objetivo publicitar a marca Jolly, falando também sobre a aplicação;</a:t>
            </a:r>
          </a:p>
          <a:p>
            <a:r>
              <a:rPr lang="pt-PT" dirty="0"/>
              <a:t>Simula um formulário de pedido de emprego;</a:t>
            </a:r>
          </a:p>
          <a:p>
            <a:r>
              <a:rPr lang="pt-PT" dirty="0"/>
              <a:t>Apesar de se parecer simples, possui alguns itens de CSS que ajudam na complexidade do site;</a:t>
            </a:r>
          </a:p>
        </p:txBody>
      </p:sp>
    </p:spTree>
    <p:extLst>
      <p:ext uri="{BB962C8B-B14F-4D97-AF65-F5344CB8AC3E}">
        <p14:creationId xmlns:p14="http://schemas.microsoft.com/office/powerpoint/2010/main" val="12950881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BA1FC8-81A0-A2A6-BD33-9641CF6B2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016" y="5162035"/>
            <a:ext cx="8534400" cy="1507067"/>
          </a:xfrm>
        </p:spPr>
        <p:txBody>
          <a:bodyPr/>
          <a:lstStyle/>
          <a:p>
            <a:pPr algn="ctr"/>
            <a:r>
              <a:rPr lang="pt-PT" dirty="0" err="1"/>
              <a:t>Screencast</a:t>
            </a:r>
            <a:r>
              <a:rPr lang="pt-PT" dirty="0"/>
              <a:t> da página web</a:t>
            </a:r>
          </a:p>
        </p:txBody>
      </p:sp>
      <p:pic>
        <p:nvPicPr>
          <p:cNvPr id="4" name="2023-07-20 14-10-22">
            <a:hlinkClick r:id="" action="ppaction://media"/>
            <a:extLst>
              <a:ext uri="{FF2B5EF4-FFF2-40B4-BE49-F238E27FC236}">
                <a16:creationId xmlns:a16="http://schemas.microsoft.com/office/drawing/2014/main" id="{8D252B1C-E13B-4AE6-F6CD-6C743FDE32E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5763" y="0"/>
            <a:ext cx="8846106" cy="4975935"/>
          </a:xfrm>
        </p:spPr>
      </p:pic>
    </p:spTree>
    <p:extLst>
      <p:ext uri="{BB962C8B-B14F-4D97-AF65-F5344CB8AC3E}">
        <p14:creationId xmlns:p14="http://schemas.microsoft.com/office/powerpoint/2010/main" val="1038773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9A20F-B174-5949-3791-873CA1F00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203" y="2675466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Testes com os utilizadores</a:t>
            </a:r>
          </a:p>
        </p:txBody>
      </p:sp>
    </p:spTree>
    <p:extLst>
      <p:ext uri="{BB962C8B-B14F-4D97-AF65-F5344CB8AC3E}">
        <p14:creationId xmlns:p14="http://schemas.microsoft.com/office/powerpoint/2010/main" val="30615302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A98EA2-7491-9822-6527-3CCB4ACB5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Testes com a app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A4C5921-329C-48EA-2C1B-DD8C1F75E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Foram feitos testes com utilizadores-colegas, estes apresentaram alguma satisfação no que toca a utilização;</a:t>
            </a:r>
          </a:p>
          <a:p>
            <a:r>
              <a:rPr lang="pt-PT" dirty="0"/>
              <a:t>O aluno João Santos não concordou com a grande simplicidade por detrás da aplicação e achou que havia mais espaço para desenvolvimento, mas achou que o carrinho estava bem implementado;</a:t>
            </a:r>
          </a:p>
          <a:p>
            <a:r>
              <a:rPr lang="pt-PT" dirty="0"/>
              <a:t>O aluno Martim Dias não apresentou muitas críticas e até achou a aplicação tinha potencial;</a:t>
            </a:r>
          </a:p>
        </p:txBody>
      </p:sp>
    </p:spTree>
    <p:extLst>
      <p:ext uri="{BB962C8B-B14F-4D97-AF65-F5344CB8AC3E}">
        <p14:creationId xmlns:p14="http://schemas.microsoft.com/office/powerpoint/2010/main" val="4244622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162000"/>
                <a:satMod val="200000"/>
                <a:lumMod val="124000"/>
              </a:schemeClr>
            </a:gs>
            <a:gs pos="100000">
              <a:schemeClr val="bg2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3A01C35-BA85-48A8-B55E-143BA21CF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D5A7273-F985-B728-C438-99321B01E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518748" cy="1142462"/>
          </a:xfrm>
        </p:spPr>
        <p:txBody>
          <a:bodyPr anchor="b">
            <a:normAutofit/>
          </a:bodyPr>
          <a:lstStyle/>
          <a:p>
            <a:r>
              <a:rPr lang="pt-PT" sz="2800"/>
              <a:t>Introdução</a:t>
            </a:r>
          </a:p>
        </p:txBody>
      </p:sp>
      <p:sp>
        <p:nvSpPr>
          <p:cNvPr id="12" name="Snip Diagonal Corner Rectangle 24">
            <a:extLst>
              <a:ext uri="{FF2B5EF4-FFF2-40B4-BE49-F238E27FC236}">
                <a16:creationId xmlns:a16="http://schemas.microsoft.com/office/drawing/2014/main" id="{BC307542-EE90-4E2E-B693-14BDBCB3A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D851217-6B76-AA56-D33C-74899C6A50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265" r="-2" b="312"/>
          <a:stretch/>
        </p:blipFill>
        <p:spPr>
          <a:xfrm>
            <a:off x="792323" y="807043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49248A0-5BD1-DEB3-9AFE-25B91A57C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2710" y="1822449"/>
            <a:ext cx="3479419" cy="3070226"/>
          </a:xfrm>
        </p:spPr>
        <p:txBody>
          <a:bodyPr anchor="t">
            <a:normAutofit/>
          </a:bodyPr>
          <a:lstStyle/>
          <a:p>
            <a:r>
              <a:rPr lang="pt-PT" sz="1400"/>
              <a:t>Este presente PowerPoint visa apresentar o trabalho desenvolvido pelos membros do grupo;</a:t>
            </a:r>
          </a:p>
          <a:p>
            <a:r>
              <a:rPr lang="pt-PT" sz="1400"/>
              <a:t>O projeto trata-se de uma aplicação pertencente a uma gelataria denominada de Jolly, trata-se de uma aplicação que permite a realização de um pedido remotamente;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892C16D-E4DF-40C1-B474-0B2188FCE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D099E65-7E93-45A9-94F8-AFC49A81DD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5F2E5F4-AD0C-41E1-B607-24C5BA4A12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BABEFDB-C0FD-48BE-9573-83AC691F3A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7E9A77D-325A-46AD-A8BE-53CF3E648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03DEEF1-8BC0-412B-9976-97C8E5201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2409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9A20F-B174-5949-3791-873CA1F00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203" y="2675466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8560823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CA6826-032C-4799-B079-15DB2A6C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6EF9D7-65C7-6F71-0EAB-3BF4D2201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>
            <a:normAutofit/>
          </a:bodyPr>
          <a:lstStyle/>
          <a:p>
            <a:r>
              <a:rPr lang="pt-PT" dirty="0"/>
              <a:t>conclusão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5B4A937-FC37-4142-6E17-4356325C5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7201259" cy="3615267"/>
          </a:xfrm>
        </p:spPr>
        <p:txBody>
          <a:bodyPr>
            <a:normAutofit/>
          </a:bodyPr>
          <a:lstStyle/>
          <a:p>
            <a:r>
              <a:rPr lang="pt-PT" dirty="0"/>
              <a:t>Este projeto acabou por se tornar no mais difícil, no sentido que os alunos do grupo apresentaram grande dificuldade no que toca à programação com o Android </a:t>
            </a:r>
            <a:r>
              <a:rPr lang="pt-PT" dirty="0" err="1"/>
              <a:t>Studio</a:t>
            </a:r>
            <a:r>
              <a:rPr lang="pt-PT" dirty="0"/>
              <a:t>;</a:t>
            </a:r>
          </a:p>
          <a:p>
            <a:r>
              <a:rPr lang="pt-PT" dirty="0"/>
              <a:t>Espera-se que estes tenham uma rápida evolução no próximo ano e que consigam enfrentar estes obstáculos de forma firme e rápida;</a:t>
            </a:r>
          </a:p>
        </p:txBody>
      </p:sp>
      <p:pic>
        <p:nvPicPr>
          <p:cNvPr id="5" name="Imagem 4" descr="Uma imagem com Gráficos, desenho, clipart&#10;&#10;Descrição gerada automaticamente">
            <a:extLst>
              <a:ext uri="{FF2B5EF4-FFF2-40B4-BE49-F238E27FC236}">
                <a16:creationId xmlns:a16="http://schemas.microsoft.com/office/drawing/2014/main" id="{B02D65FD-503C-64E2-CB2B-110FC13B30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637" y="1096163"/>
            <a:ext cx="3185108" cy="2739193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D58A807-BD0E-4B1D-A523-2F20E7FE26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33837"/>
            <a:ext cx="2981858" cy="3208867"/>
            <a:chOff x="9206969" y="2963333"/>
            <a:chExt cx="2981858" cy="32088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C82FD88-0436-4D5C-B5A2-7B90191949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2706DBD-9DBD-49D6-80EB-C896096D2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51C7442-3F0F-49E3-9389-D6B4BAE14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A614368-43A5-4794-BA71-09F8585F9F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F42B96B-0C70-40CB-A027-175F2A16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62468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3D5B33-2DD4-B3AA-A580-5C88A7A7B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5479"/>
            <a:ext cx="8534400" cy="1507067"/>
          </a:xfrm>
        </p:spPr>
        <p:txBody>
          <a:bodyPr/>
          <a:lstStyle/>
          <a:p>
            <a:r>
              <a:rPr lang="pt-PT" dirty="0"/>
              <a:t>créditos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3850F8F-EEC1-9794-3A7E-946549C9C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54902"/>
            <a:ext cx="8770506" cy="5080577"/>
          </a:xfrm>
        </p:spPr>
        <p:txBody>
          <a:bodyPr>
            <a:normAutofit/>
          </a:bodyPr>
          <a:lstStyle/>
          <a:p>
            <a:r>
              <a:rPr lang="pt-PT" dirty="0"/>
              <a:t>Aplicação – Rafael Picareta;</a:t>
            </a:r>
          </a:p>
          <a:p>
            <a:r>
              <a:rPr lang="pt-PT" dirty="0"/>
              <a:t>PowerPoint – Rafael Picareta/Pedro </a:t>
            </a:r>
            <a:r>
              <a:rPr lang="pt-PT" dirty="0" err="1"/>
              <a:t>Sarramito</a:t>
            </a:r>
            <a:r>
              <a:rPr lang="pt-PT" dirty="0"/>
              <a:t>;</a:t>
            </a:r>
          </a:p>
          <a:p>
            <a:r>
              <a:rPr lang="pt-PT" dirty="0"/>
              <a:t>Relatório – Rafael Picareta;</a:t>
            </a:r>
          </a:p>
          <a:p>
            <a:r>
              <a:rPr lang="pt-PT" dirty="0"/>
              <a:t>Design da Aplicação – Pedro </a:t>
            </a:r>
            <a:r>
              <a:rPr lang="pt-PT" dirty="0" err="1"/>
              <a:t>Sarramito</a:t>
            </a:r>
            <a:r>
              <a:rPr lang="pt-PT" dirty="0"/>
              <a:t>; </a:t>
            </a:r>
          </a:p>
          <a:p>
            <a:r>
              <a:rPr lang="pt-PT" dirty="0"/>
              <a:t>Website – Pedro </a:t>
            </a:r>
            <a:r>
              <a:rPr lang="pt-PT" dirty="0" err="1"/>
              <a:t>Sarramito</a:t>
            </a:r>
            <a:r>
              <a:rPr lang="pt-PT" dirty="0"/>
              <a:t>;</a:t>
            </a:r>
          </a:p>
          <a:p>
            <a:r>
              <a:rPr lang="pt-PT" dirty="0"/>
              <a:t>Criação do Logotipo – Pedro </a:t>
            </a:r>
            <a:r>
              <a:rPr lang="pt-PT" dirty="0" err="1"/>
              <a:t>Sarramito</a:t>
            </a:r>
            <a:r>
              <a:rPr lang="pt-PT" dirty="0"/>
              <a:t>;</a:t>
            </a:r>
          </a:p>
          <a:p>
            <a:r>
              <a:rPr lang="pt-PT" dirty="0" err="1"/>
              <a:t>Figma</a:t>
            </a:r>
            <a:r>
              <a:rPr lang="pt-PT" dirty="0"/>
              <a:t> – Gonçalo Rosário;</a:t>
            </a:r>
          </a:p>
          <a:p>
            <a:r>
              <a:rPr lang="pt-PT" dirty="0"/>
              <a:t>Base de Dados – Rafael Picareta; </a:t>
            </a:r>
          </a:p>
          <a:p>
            <a:r>
              <a:rPr lang="pt-PT" dirty="0"/>
              <a:t>Carrinho – Rafael Picareta; </a:t>
            </a:r>
          </a:p>
        </p:txBody>
      </p:sp>
    </p:spTree>
    <p:extLst>
      <p:ext uri="{BB962C8B-B14F-4D97-AF65-F5344CB8AC3E}">
        <p14:creationId xmlns:p14="http://schemas.microsoft.com/office/powerpoint/2010/main" val="129863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9A20F-B174-5949-3791-873CA1F00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203" y="2675466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Revisão da aplicação desktop</a:t>
            </a:r>
          </a:p>
        </p:txBody>
      </p:sp>
    </p:spTree>
    <p:extLst>
      <p:ext uri="{BB962C8B-B14F-4D97-AF65-F5344CB8AC3E}">
        <p14:creationId xmlns:p14="http://schemas.microsoft.com/office/powerpoint/2010/main" val="1657616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F33B89E2-E847-4B79-AEE4-28DCD20BE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91B422A-BA1E-88B1-D201-606821D54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5498" y="348197"/>
            <a:ext cx="3382941" cy="114246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t-PT" sz="2400" dirty="0"/>
              <a:t>Revisão da aplicação desktop</a:t>
            </a:r>
          </a:p>
        </p:txBody>
      </p:sp>
      <p:sp>
        <p:nvSpPr>
          <p:cNvPr id="28" name="Snip Diagonal Corner Rectangle 21">
            <a:extLst>
              <a:ext uri="{FF2B5EF4-FFF2-40B4-BE49-F238E27FC236}">
                <a16:creationId xmlns:a16="http://schemas.microsoft.com/office/drawing/2014/main" id="{24D53AC0-344E-463B-B145-F34C3400E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575496" cy="5286838"/>
          </a:xfrm>
          <a:prstGeom prst="snip2DiagRect">
            <a:avLst>
              <a:gd name="adj1" fmla="val 8741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06073B5-E0BD-518B-FDB4-280AA7341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8" y="1570567"/>
            <a:ext cx="6252776" cy="3267075"/>
          </a:xfrm>
          <a:prstGeom prst="rect">
            <a:avLst/>
          </a:pr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44DC9BF-782C-7400-28CE-022A76BEA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44551" y="1549923"/>
            <a:ext cx="4102101" cy="4568826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PT" sz="1400" dirty="0"/>
              <a:t>A aplicação de desktop feita no semestre anterior foi realizado através do </a:t>
            </a:r>
            <a:r>
              <a:rPr lang="pt-PT" sz="1400" dirty="0" err="1"/>
              <a:t>BlueJ</a:t>
            </a:r>
            <a:r>
              <a:rPr lang="pt-PT" sz="1400" dirty="0"/>
              <a:t> com Java, mas foi feito com um esquema de menus e submenus numéricos;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PT" sz="1400" dirty="0"/>
              <a:t>Não tinha a vantagem de armazenar mais do que 1 produto num pedido, de modo a ser necessário a realização de 1 pedido para 1 produto;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PT" sz="1400" dirty="0"/>
              <a:t>Notou-se que foi neste trabalho que se reparou nas dificuldades na programação dos membros do grupo;</a:t>
            </a:r>
          </a:p>
          <a:p>
            <a:pPr>
              <a:buNone/>
            </a:pPr>
            <a:endParaRPr lang="pt-PT" sz="1200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30D8B72-085C-40D5-B078-EB32B5890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BE526F4-561C-4B14-B8A0-14B292A9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D9C4B7A-2735-44FF-8B32-D5AF0D5F6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B860B95-CA81-4298-A0DA-375DD0B64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4230E9-BF07-47EF-BA54-ACBEE3D55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56EC3AC-73C4-4ECA-823F-BB5B4E83C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63210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9A20F-B174-5949-3791-873CA1F00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203" y="2675466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Ferramentas utilizadas</a:t>
            </a:r>
          </a:p>
        </p:txBody>
      </p:sp>
    </p:spTree>
    <p:extLst>
      <p:ext uri="{BB962C8B-B14F-4D97-AF65-F5344CB8AC3E}">
        <p14:creationId xmlns:p14="http://schemas.microsoft.com/office/powerpoint/2010/main" val="2885018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4B7A41-CB78-8BEA-174D-3D66F5954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Ferramentas utilizadas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4677B12-DFD6-959B-530E-B6AF8419D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Discord</a:t>
            </a:r>
            <a:r>
              <a:rPr lang="pt-PT" dirty="0"/>
              <a:t> – Utilizado para comunicar entre os membros do grupo;</a:t>
            </a:r>
          </a:p>
          <a:p>
            <a:r>
              <a:rPr lang="pt-PT" dirty="0"/>
              <a:t>Android </a:t>
            </a:r>
            <a:r>
              <a:rPr lang="pt-PT" dirty="0" err="1"/>
              <a:t>Studio</a:t>
            </a:r>
            <a:r>
              <a:rPr lang="pt-PT" dirty="0"/>
              <a:t> – Utilizado para realizar a aplicação;</a:t>
            </a:r>
          </a:p>
          <a:p>
            <a:r>
              <a:rPr lang="pt-PT" dirty="0" err="1"/>
              <a:t>Figma</a:t>
            </a:r>
            <a:r>
              <a:rPr lang="pt-PT" dirty="0"/>
              <a:t> – Utilizado para realizar protótipos;</a:t>
            </a:r>
          </a:p>
          <a:p>
            <a:r>
              <a:rPr lang="pt-PT" dirty="0"/>
              <a:t>Adobe </a:t>
            </a:r>
            <a:r>
              <a:rPr lang="pt-PT" dirty="0" err="1"/>
              <a:t>Illustrator</a:t>
            </a:r>
            <a:r>
              <a:rPr lang="pt-PT" dirty="0"/>
              <a:t> – Utilizado para realizar o design;</a:t>
            </a:r>
          </a:p>
          <a:p>
            <a:r>
              <a:rPr lang="pt-PT" dirty="0"/>
              <a:t>Visual </a:t>
            </a:r>
            <a:r>
              <a:rPr lang="pt-PT" dirty="0" err="1"/>
              <a:t>Studio</a:t>
            </a:r>
            <a:r>
              <a:rPr lang="pt-PT" dirty="0"/>
              <a:t> – Utilizado para realizar o website;</a:t>
            </a:r>
          </a:p>
          <a:p>
            <a:r>
              <a:rPr lang="pt-PT" dirty="0" err="1"/>
              <a:t>Overleaf</a:t>
            </a:r>
            <a:r>
              <a:rPr lang="pt-PT" dirty="0"/>
              <a:t> – Utilizado para realizar o relatório;</a:t>
            </a:r>
          </a:p>
        </p:txBody>
      </p:sp>
    </p:spTree>
    <p:extLst>
      <p:ext uri="{BB962C8B-B14F-4D97-AF65-F5344CB8AC3E}">
        <p14:creationId xmlns:p14="http://schemas.microsoft.com/office/powerpoint/2010/main" val="1722126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9A20F-B174-5949-3791-873CA1F00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203" y="2675466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Análise do problema</a:t>
            </a:r>
          </a:p>
        </p:txBody>
      </p:sp>
    </p:spTree>
    <p:extLst>
      <p:ext uri="{BB962C8B-B14F-4D97-AF65-F5344CB8AC3E}">
        <p14:creationId xmlns:p14="http://schemas.microsoft.com/office/powerpoint/2010/main" val="17840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B845B0-FEA6-9FB1-0C36-0895F68F1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Análise do problema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0AB8742-C342-A2F0-A919-FD091C505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Quando se pensa em self-service, pensamos numa aplicação que permite ao utilizador realizar o seu pedido em que pode ver a quantidade que deverá de pagar no fim do pedido;</a:t>
            </a:r>
          </a:p>
          <a:p>
            <a:r>
              <a:rPr lang="pt-PT" dirty="0"/>
              <a:t>Será necessário a capacidade de calcular o preço de todo o carrinho e também a possibilidade de aumentar ou diminuir a quantidade dos itens;</a:t>
            </a:r>
          </a:p>
        </p:txBody>
      </p:sp>
    </p:spTree>
    <p:extLst>
      <p:ext uri="{BB962C8B-B14F-4D97-AF65-F5344CB8AC3E}">
        <p14:creationId xmlns:p14="http://schemas.microsoft.com/office/powerpoint/2010/main" val="1238428839"/>
      </p:ext>
    </p:extLst>
  </p:cSld>
  <p:clrMapOvr>
    <a:masterClrMapping/>
  </p:clrMapOvr>
</p:sld>
</file>

<file path=ppt/theme/theme1.xml><?xml version="1.0" encoding="utf-8"?>
<a:theme xmlns:a="http://schemas.openxmlformats.org/drawingml/2006/main" name="Setor">
  <a:themeElements>
    <a:clrScheme name="Setor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e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748</TotalTime>
  <Words>942</Words>
  <Application>Microsoft Office PowerPoint</Application>
  <PresentationFormat>Ecrã Panorâmico</PresentationFormat>
  <Paragraphs>84</Paragraphs>
  <Slides>32</Slides>
  <Notes>0</Notes>
  <HiddenSlides>0</HiddenSlides>
  <MMClips>2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32</vt:i4>
      </vt:variant>
    </vt:vector>
  </HeadingPairs>
  <TitlesOfParts>
    <vt:vector size="36" baseType="lpstr">
      <vt:lpstr>Century Gothic</vt:lpstr>
      <vt:lpstr>Wingdings</vt:lpstr>
      <vt:lpstr>Wingdings 3</vt:lpstr>
      <vt:lpstr>Setor</vt:lpstr>
      <vt:lpstr>Jolly</vt:lpstr>
      <vt:lpstr>Introdução</vt:lpstr>
      <vt:lpstr>Introdução</vt:lpstr>
      <vt:lpstr>Revisão da aplicação desktop</vt:lpstr>
      <vt:lpstr>Revisão da aplicação desktop</vt:lpstr>
      <vt:lpstr>Ferramentas utilizadas</vt:lpstr>
      <vt:lpstr>Ferramentas utilizadas</vt:lpstr>
      <vt:lpstr>Análise do problema</vt:lpstr>
      <vt:lpstr>Análise do problema</vt:lpstr>
      <vt:lpstr>Base de dados</vt:lpstr>
      <vt:lpstr>Base de dados</vt:lpstr>
      <vt:lpstr>Base de dados</vt:lpstr>
      <vt:lpstr>Base de dados</vt:lpstr>
      <vt:lpstr>Funcionalidades da aplicação</vt:lpstr>
      <vt:lpstr>Ecrãs da aplicação</vt:lpstr>
      <vt:lpstr>Ecrãs da aplicação </vt:lpstr>
      <vt:lpstr>Ecrãs da aplicação</vt:lpstr>
      <vt:lpstr>Funcionalidades da aplicação</vt:lpstr>
      <vt:lpstr>Funcionalidades da aplicação</vt:lpstr>
      <vt:lpstr>Funcionalidades da aplicação</vt:lpstr>
      <vt:lpstr>Programação da lógica</vt:lpstr>
      <vt:lpstr>Programação da lógica</vt:lpstr>
      <vt:lpstr>Programação da lógica</vt:lpstr>
      <vt:lpstr>Screencast da aplicação</vt:lpstr>
      <vt:lpstr>Página web do projeto</vt:lpstr>
      <vt:lpstr>Página web do projeto</vt:lpstr>
      <vt:lpstr>Screencast da página web</vt:lpstr>
      <vt:lpstr>Testes com os utilizadores</vt:lpstr>
      <vt:lpstr>Testes com a app</vt:lpstr>
      <vt:lpstr>Conclusão</vt:lpstr>
      <vt:lpstr>conclusão</vt:lpstr>
      <vt:lpstr>créditos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Jolly</dc:title>
  <dc:creator>Rafael Picareta</dc:creator>
  <cp:lastModifiedBy>Rafael Picareta</cp:lastModifiedBy>
  <cp:revision>12</cp:revision>
  <dcterms:created xsi:type="dcterms:W3CDTF">2023-07-18T21:33:40Z</dcterms:created>
  <dcterms:modified xsi:type="dcterms:W3CDTF">2023-07-20T14:50:19Z</dcterms:modified>
</cp:coreProperties>
</file>

<file path=docProps/thumbnail.jpeg>
</file>